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63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E6555-FFAB-BE4C-9683-9FA813EF6B6F}" type="datetimeFigureOut">
              <a:rPr lang="en-US" smtClean="0"/>
              <a:t>5/31/12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6AEF9-F6BB-DB4D-ADD9-C938BB497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9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(Given more time, we could figure out which compound is actually created by doing some stoichiometry and/or looking at the color of the solution formed.)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6AEF9-F6BB-DB4D-ADD9-C938BB4972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1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04334"/>
            <a:ext cx="8915400" cy="2230810"/>
          </a:xfrm>
        </p:spPr>
        <p:txBody>
          <a:bodyPr>
            <a:normAutofit/>
          </a:bodyPr>
          <a:lstStyle/>
          <a:p>
            <a:r>
              <a:rPr lang="en-US" dirty="0" smtClean="0"/>
              <a:t>Word Problems:  </a:t>
            </a:r>
            <a:br>
              <a:rPr lang="en-US" dirty="0" smtClean="0"/>
            </a:br>
            <a:r>
              <a:rPr lang="en-US" sz="2400" dirty="0" smtClean="0"/>
              <a:t>Predicting Products in Single and Double Replacement reactions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Given the beginning of a chemical reaction, how can you figure out what will be made, and if the reaction will actually happen?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7417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/>
              <a:t>A solution of sodium iodide is mixed with chlorine gas dissolved in water…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157216" y="3655726"/>
            <a:ext cx="3986784" cy="2980944"/>
          </a:xfrm>
        </p:spPr>
      </p:sp>
      <p:sp>
        <p:nvSpPr>
          <p:cNvPr id="6" name="Rectangle 5"/>
          <p:cNvSpPr/>
          <p:nvPr/>
        </p:nvSpPr>
        <p:spPr>
          <a:xfrm>
            <a:off x="0" y="2163296"/>
            <a:ext cx="5157216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NaI</a:t>
            </a:r>
            <a:r>
              <a:rPr lang="en-US" dirty="0"/>
              <a:t> + Cl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</a:p>
          <a:p>
            <a:r>
              <a:rPr lang="en-US" dirty="0"/>
              <a:t>Looks like Single Replacement  </a:t>
            </a:r>
            <a:endParaRPr lang="en-US" dirty="0" smtClean="0"/>
          </a:p>
          <a:p>
            <a:r>
              <a:rPr lang="en-US" dirty="0" smtClean="0"/>
              <a:t>AB </a:t>
            </a:r>
            <a:r>
              <a:rPr lang="en-US" dirty="0"/>
              <a:t>+ </a:t>
            </a:r>
            <a:r>
              <a:rPr lang="en-US" dirty="0" smtClean="0"/>
              <a:t>C </a:t>
            </a:r>
            <a:r>
              <a:rPr lang="en-US" dirty="0" smtClean="0">
                <a:sym typeface="Wingdings"/>
              </a:rPr>
              <a:t> AC + B</a:t>
            </a:r>
          </a:p>
          <a:p>
            <a:r>
              <a:rPr lang="en-US" dirty="0" smtClean="0"/>
              <a:t>(</a:t>
            </a:r>
            <a:r>
              <a:rPr lang="en-US" dirty="0"/>
              <a:t>Chlorine will attempt to replace the iodine)</a:t>
            </a:r>
          </a:p>
          <a:p>
            <a:r>
              <a:rPr lang="en-US" dirty="0" err="1"/>
              <a:t>NaI</a:t>
            </a:r>
            <a:r>
              <a:rPr lang="en-US" dirty="0"/>
              <a:t> + Cl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 </a:t>
            </a:r>
            <a:r>
              <a:rPr lang="en-US" dirty="0" err="1"/>
              <a:t>NaCl</a:t>
            </a:r>
            <a:r>
              <a:rPr lang="en-US" dirty="0"/>
              <a:t>  + I</a:t>
            </a:r>
            <a:r>
              <a:rPr lang="en-US" baseline="-25000" dirty="0"/>
              <a:t>2</a:t>
            </a:r>
            <a:endParaRPr lang="en-US" dirty="0"/>
          </a:p>
          <a:p>
            <a:r>
              <a:rPr lang="en-US" dirty="0"/>
              <a:t>Chlorine is more active than iodine so the reaction will proceed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____</a:t>
            </a:r>
            <a:r>
              <a:rPr lang="en-US" dirty="0" err="1" smtClean="0"/>
              <a:t>NaI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_____Cl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 </a:t>
            </a:r>
            <a:r>
              <a:rPr lang="en-US" dirty="0" smtClean="0"/>
              <a:t>_____</a:t>
            </a:r>
            <a:r>
              <a:rPr lang="en-US" dirty="0" err="1" smtClean="0"/>
              <a:t>NaCl</a:t>
            </a:r>
            <a:r>
              <a:rPr lang="en-US" dirty="0" smtClean="0"/>
              <a:t>  </a:t>
            </a:r>
            <a:r>
              <a:rPr lang="en-US" dirty="0"/>
              <a:t>+ </a:t>
            </a:r>
            <a:r>
              <a:rPr lang="en-US" dirty="0" smtClean="0"/>
              <a:t>_____I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43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018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 these two problems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409218"/>
            <a:ext cx="4521413" cy="368141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Practice Problem A</a:t>
            </a:r>
          </a:p>
          <a:p>
            <a:r>
              <a:rPr lang="en-US" dirty="0" smtClean="0"/>
              <a:t>Barium </a:t>
            </a:r>
            <a:r>
              <a:rPr lang="en-US" dirty="0"/>
              <a:t>nitrate and sodium carbonate solutions are mixed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1413" y="1409218"/>
            <a:ext cx="4622587" cy="368141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/>
              <a:t>Practice Problem B</a:t>
            </a:r>
          </a:p>
          <a:p>
            <a:r>
              <a:rPr lang="en-US" dirty="0" smtClean="0"/>
              <a:t>A </a:t>
            </a:r>
            <a:r>
              <a:rPr lang="en-US" dirty="0"/>
              <a:t>copper metal strip is placed in sulfuric acid…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3637" y="6283768"/>
            <a:ext cx="655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Pause the video and try these two problems on your 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61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Determine the type of reaction (Synthesis, Decomposition, Single Replacement, Double Replacement or combustion)</a:t>
            </a:r>
          </a:p>
          <a:p>
            <a:pPr lvl="0"/>
            <a:r>
              <a:rPr lang="en-US" dirty="0"/>
              <a:t>Use the reaction type information to predict the likely products</a:t>
            </a:r>
          </a:p>
          <a:p>
            <a:pPr lvl="0"/>
            <a:r>
              <a:rPr lang="en-US" dirty="0"/>
              <a:t>Check to make sure that each compound created has balanced </a:t>
            </a:r>
            <a:r>
              <a:rPr lang="en-US" dirty="0" smtClean="0"/>
              <a:t>charges (</a:t>
            </a:r>
            <a:r>
              <a:rPr lang="en-US" dirty="0"/>
              <a:t>zero </a:t>
            </a:r>
            <a:r>
              <a:rPr lang="en-US" dirty="0" smtClean="0"/>
              <a:t>net charge) 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670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 –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57" y="1354667"/>
            <a:ext cx="4784021" cy="5150555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Determine if the reaction will happen</a:t>
            </a:r>
          </a:p>
          <a:p>
            <a:pPr lvl="1"/>
            <a:r>
              <a:rPr lang="en-US" b="1" u="sng" dirty="0"/>
              <a:t>If Single Replacement: </a:t>
            </a:r>
          </a:p>
          <a:p>
            <a:pPr lvl="2"/>
            <a:r>
              <a:rPr lang="en-US" dirty="0" smtClean="0"/>
              <a:t>A + BC </a:t>
            </a:r>
            <a:r>
              <a:rPr lang="en-US" dirty="0" smtClean="0">
                <a:sym typeface="Wingdings"/>
              </a:rPr>
              <a:t> B + AC</a:t>
            </a:r>
          </a:p>
          <a:p>
            <a:pPr lvl="2"/>
            <a:r>
              <a:rPr lang="en-US" dirty="0" smtClean="0"/>
              <a:t>Determine </a:t>
            </a:r>
            <a:r>
              <a:rPr lang="en-US" dirty="0"/>
              <a:t>which elements will fight </a:t>
            </a:r>
            <a:r>
              <a:rPr lang="en-US" dirty="0" smtClean="0"/>
              <a:t>during the reaction.  </a:t>
            </a:r>
            <a:r>
              <a:rPr lang="en-US" dirty="0"/>
              <a:t>Two </a:t>
            </a:r>
            <a:r>
              <a:rPr lang="en-US" dirty="0" err="1"/>
              <a:t>cations</a:t>
            </a:r>
            <a:r>
              <a:rPr lang="en-US" dirty="0"/>
              <a:t> will fight over one anion.  OR  Two anions will fight over a single </a:t>
            </a:r>
            <a:r>
              <a:rPr lang="en-US" dirty="0" err="1"/>
              <a:t>cation</a:t>
            </a:r>
            <a:r>
              <a:rPr lang="en-US" dirty="0"/>
              <a:t>.</a:t>
            </a:r>
          </a:p>
          <a:p>
            <a:pPr lvl="2"/>
            <a:r>
              <a:rPr lang="en-US" dirty="0">
                <a:sym typeface="Wingdings"/>
              </a:rPr>
              <a:t>Zn + FeCl</a:t>
            </a:r>
            <a:r>
              <a:rPr lang="en-US" baseline="-25000" dirty="0">
                <a:sym typeface="Wingdings"/>
              </a:rPr>
              <a:t>2</a:t>
            </a:r>
            <a:r>
              <a:rPr lang="en-US" dirty="0">
                <a:sym typeface="Wingdings"/>
              </a:rPr>
              <a:t>  </a:t>
            </a:r>
            <a:r>
              <a:rPr lang="en-US" b="1" dirty="0">
                <a:solidFill>
                  <a:schemeClr val="tx1"/>
                </a:solidFill>
                <a:sym typeface="Wingdings"/>
              </a:rPr>
              <a:t>Fe</a:t>
            </a:r>
            <a:r>
              <a:rPr lang="en-US" dirty="0">
                <a:sym typeface="Wingdings"/>
              </a:rPr>
              <a:t> + </a:t>
            </a:r>
            <a:r>
              <a:rPr lang="en-US" b="1" dirty="0">
                <a:solidFill>
                  <a:schemeClr val="tx1"/>
                </a:solidFill>
                <a:sym typeface="Wingdings"/>
              </a:rPr>
              <a:t>Zn</a:t>
            </a:r>
            <a:r>
              <a:rPr lang="en-US" dirty="0" smtClean="0">
                <a:sym typeface="Wingdings"/>
              </a:rPr>
              <a:t>Cl</a:t>
            </a:r>
            <a:r>
              <a:rPr lang="en-US" baseline="-25000" dirty="0" smtClean="0">
                <a:sym typeface="Wingdings"/>
              </a:rPr>
              <a:t>2</a:t>
            </a:r>
          </a:p>
          <a:p>
            <a:pPr lvl="2"/>
            <a:r>
              <a:rPr lang="en-US" dirty="0" smtClean="0">
                <a:sym typeface="Wingdings"/>
              </a:rPr>
              <a:t>F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NaBr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Na</a:t>
            </a:r>
            <a:r>
              <a:rPr lang="en-US" b="1" dirty="0" err="1">
                <a:solidFill>
                  <a:schemeClr val="tx1"/>
                </a:solidFill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+ </a:t>
            </a:r>
            <a:r>
              <a:rPr lang="en-US" b="1" dirty="0" smtClean="0">
                <a:solidFill>
                  <a:schemeClr val="tx1"/>
                </a:solidFill>
                <a:sym typeface="Wingdings"/>
              </a:rPr>
              <a:t>Br</a:t>
            </a:r>
            <a:r>
              <a:rPr lang="en-US" b="1" baseline="-25000" dirty="0" smtClean="0">
                <a:solidFill>
                  <a:schemeClr val="tx1"/>
                </a:solidFill>
                <a:sym typeface="Wingdings"/>
              </a:rPr>
              <a:t>2</a:t>
            </a:r>
            <a:endParaRPr lang="en-US" b="1" baseline="-25000" dirty="0">
              <a:solidFill>
                <a:schemeClr val="tx1"/>
              </a:solidFill>
              <a:sym typeface="Wingdings"/>
            </a:endParaRPr>
          </a:p>
          <a:p>
            <a:pPr lvl="2"/>
            <a:r>
              <a:rPr lang="en-US" dirty="0" smtClean="0"/>
              <a:t>In the products, is </a:t>
            </a:r>
            <a:r>
              <a:rPr lang="en-US" dirty="0"/>
              <a:t>the most reactive element bonded and the least reactive element alone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8" name="Picture 7" descr="Screen shot 2012-05-27 at 4.25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78" y="1949843"/>
            <a:ext cx="4219222" cy="393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0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 –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819" y="1603480"/>
            <a:ext cx="8231993" cy="491585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Determine if the reaction will happen</a:t>
            </a:r>
          </a:p>
          <a:p>
            <a:pPr lvl="1"/>
            <a:r>
              <a:rPr lang="en-US" b="1" u="sng" dirty="0" smtClean="0"/>
              <a:t>If </a:t>
            </a:r>
            <a:r>
              <a:rPr lang="en-US" b="1" u="sng" dirty="0"/>
              <a:t>Double Replacement: </a:t>
            </a:r>
          </a:p>
          <a:p>
            <a:pPr lvl="2"/>
            <a:r>
              <a:rPr lang="en-US" dirty="0" smtClean="0"/>
              <a:t>AB + CD </a:t>
            </a:r>
            <a:r>
              <a:rPr lang="en-US" dirty="0" smtClean="0">
                <a:sym typeface="Wingdings"/>
              </a:rPr>
              <a:t> AD + CB</a:t>
            </a:r>
          </a:p>
          <a:p>
            <a:pPr lvl="2"/>
            <a:r>
              <a:rPr lang="en-US" dirty="0" err="1" smtClean="0">
                <a:sym typeface="Wingdings"/>
              </a:rPr>
              <a:t>NaCl</a:t>
            </a:r>
            <a:r>
              <a:rPr lang="en-US" dirty="0" smtClean="0">
                <a:sym typeface="Wingdings"/>
              </a:rPr>
              <a:t>  + AgNO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  NaNO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AgCl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/>
              <a:t>Switch </a:t>
            </a:r>
            <a:r>
              <a:rPr lang="en-US" dirty="0"/>
              <a:t>the partners in the compounds.  Make sure that you bond the </a:t>
            </a:r>
            <a:r>
              <a:rPr lang="en-US" dirty="0" err="1"/>
              <a:t>cation</a:t>
            </a:r>
            <a:r>
              <a:rPr lang="en-US" dirty="0"/>
              <a:t> with a new anion.  (The first ion bonds with the last ion and the two inner ions bond)</a:t>
            </a:r>
          </a:p>
          <a:p>
            <a:pPr lvl="2"/>
            <a:r>
              <a:rPr lang="en-US" dirty="0"/>
              <a:t> Is at least one of the </a:t>
            </a:r>
            <a:r>
              <a:rPr lang="en-US" u="sng" dirty="0"/>
              <a:t>products</a:t>
            </a:r>
            <a:r>
              <a:rPr lang="en-US" dirty="0"/>
              <a:t> </a:t>
            </a:r>
            <a:r>
              <a:rPr lang="en-US" u="sng" dirty="0"/>
              <a:t>INSOLUBLE</a:t>
            </a:r>
            <a:r>
              <a:rPr lang="en-US" dirty="0"/>
              <a:t> in water?  Was a covalent substance (like water) produced?  Was a gas created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7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721300"/>
            <a:ext cx="8915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Solubility Table: </a:t>
            </a:r>
            <a:br>
              <a:rPr lang="en-US" dirty="0" smtClean="0"/>
            </a:br>
            <a:r>
              <a:rPr lang="en-US" sz="2000" dirty="0" smtClean="0"/>
              <a:t>s= soluble 	</a:t>
            </a:r>
            <a:r>
              <a:rPr lang="en-US" sz="2000" dirty="0" err="1" smtClean="0"/>
              <a:t>Ss</a:t>
            </a:r>
            <a:r>
              <a:rPr lang="en-US" sz="2000" dirty="0" smtClean="0"/>
              <a:t>= slightly soluble 	</a:t>
            </a:r>
            <a:r>
              <a:rPr lang="en-US" sz="2000" dirty="0" err="1" smtClean="0"/>
              <a:t>i</a:t>
            </a:r>
            <a:r>
              <a:rPr lang="en-US" sz="2000" dirty="0" smtClean="0"/>
              <a:t>=insoluble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table came from </a:t>
            </a:r>
          </a:p>
          <a:p>
            <a:r>
              <a:rPr lang="en-US" dirty="0"/>
              <a:t>http://</a:t>
            </a:r>
            <a:r>
              <a:rPr lang="en-US" dirty="0" err="1"/>
              <a:t>en.wikipedia.org</a:t>
            </a:r>
            <a:r>
              <a:rPr lang="en-US" dirty="0"/>
              <a:t>/wiki/</a:t>
            </a:r>
            <a:r>
              <a:rPr lang="en-US" dirty="0" err="1"/>
              <a:t>Solubility_chart</a:t>
            </a:r>
            <a:endParaRPr lang="en-US" dirty="0"/>
          </a:p>
        </p:txBody>
      </p:sp>
      <p:pic>
        <p:nvPicPr>
          <p:cNvPr id="5" name="Picture Placeholder 4" descr="Screen shot 2012-05-27 at 4.17.44 PM.pn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" r="593"/>
          <a:stretch>
            <a:fillRect/>
          </a:stretch>
        </p:blipFill>
        <p:spPr>
          <a:xfrm>
            <a:off x="55551" y="395112"/>
            <a:ext cx="8859849" cy="4310197"/>
          </a:xfrm>
        </p:spPr>
      </p:pic>
    </p:spTree>
    <p:extLst>
      <p:ext uri="{BB962C8B-B14F-4D97-AF65-F5344CB8AC3E}">
        <p14:creationId xmlns:p14="http://schemas.microsoft.com/office/powerpoint/2010/main" val="365388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3065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follow when writing your own equations –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333" y="2384778"/>
            <a:ext cx="8720667" cy="40922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To sum up:</a:t>
            </a:r>
          </a:p>
          <a:p>
            <a:pPr marL="0" indent="0">
              <a:buNone/>
            </a:pPr>
            <a:r>
              <a:rPr lang="en-US" dirty="0" smtClean="0"/>
              <a:t>Single replacement reactions occur if the most active metal of the two is bonded with a nonmetal OR the most active nonmetal of the two is bonded with a metal  at the end of the reaction.</a:t>
            </a:r>
          </a:p>
          <a:p>
            <a:pPr marL="0" indent="0">
              <a:buNone/>
            </a:pPr>
            <a:r>
              <a:rPr lang="en-US" dirty="0" smtClean="0"/>
              <a:t>Double replacement reactions occur if </a:t>
            </a:r>
            <a:r>
              <a:rPr lang="en-US" u="sng" dirty="0" smtClean="0"/>
              <a:t>an insoluble ionic product</a:t>
            </a:r>
            <a:r>
              <a:rPr lang="en-US" dirty="0" smtClean="0"/>
              <a:t>, a gas or a covalent substance like water is formed.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it is any other type of reaction </a:t>
            </a:r>
            <a:r>
              <a:rPr lang="en-US" dirty="0" smtClean="0"/>
              <a:t>(synthesis, </a:t>
            </a:r>
            <a:r>
              <a:rPr lang="en-US" dirty="0" err="1" smtClean="0"/>
              <a:t>decomp</a:t>
            </a:r>
            <a:r>
              <a:rPr lang="en-US" dirty="0" smtClean="0"/>
              <a:t> or oxidation) you </a:t>
            </a:r>
            <a:r>
              <a:rPr lang="en-US" dirty="0"/>
              <a:t>may assume that it proceeds as written.</a:t>
            </a:r>
          </a:p>
          <a:p>
            <a:pPr marL="0" lvl="0" indent="0">
              <a:buNone/>
            </a:pPr>
            <a:r>
              <a:rPr lang="en-US" dirty="0" smtClean="0"/>
              <a:t>If </a:t>
            </a:r>
            <a:r>
              <a:rPr lang="en-US" dirty="0"/>
              <a:t>the reaction will occur, then use coefficients to balance it. 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If </a:t>
            </a:r>
            <a:r>
              <a:rPr lang="en-US" dirty="0"/>
              <a:t>the reaction does not occur, then you can skip the balancing step.</a:t>
            </a:r>
          </a:p>
        </p:txBody>
      </p:sp>
    </p:spTree>
    <p:extLst>
      <p:ext uri="{BB962C8B-B14F-4D97-AF65-F5344CB8AC3E}">
        <p14:creationId xmlns:p14="http://schemas.microsoft.com/office/powerpoint/2010/main" val="277012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/>
              <a:t>Iron nails are placed in a solution of copper (II) chloride…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157216" y="3655726"/>
            <a:ext cx="3986784" cy="2980944"/>
          </a:xfrm>
        </p:spPr>
      </p:sp>
      <p:sp>
        <p:nvSpPr>
          <p:cNvPr id="6" name="Rectangle 5"/>
          <p:cNvSpPr/>
          <p:nvPr/>
        </p:nvSpPr>
        <p:spPr>
          <a:xfrm>
            <a:off x="0" y="2163296"/>
            <a:ext cx="5157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Fe </a:t>
            </a:r>
            <a:r>
              <a:rPr lang="en-US" dirty="0"/>
              <a:t>+ CuCl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endParaRPr lang="en-US" dirty="0"/>
          </a:p>
          <a:p>
            <a:r>
              <a:rPr lang="en-US" dirty="0"/>
              <a:t>Looks like Single Replacement  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+ </a:t>
            </a:r>
            <a:r>
              <a:rPr lang="en-US" dirty="0" smtClean="0"/>
              <a:t>BC </a:t>
            </a:r>
            <a:r>
              <a:rPr lang="en-US" dirty="0" smtClean="0">
                <a:sym typeface="Wingdings"/>
              </a:rPr>
              <a:t> AC + B</a:t>
            </a:r>
          </a:p>
          <a:p>
            <a:r>
              <a:rPr lang="en-US" dirty="0" smtClean="0"/>
              <a:t>(Fe </a:t>
            </a:r>
            <a:r>
              <a:rPr lang="en-US" dirty="0"/>
              <a:t>replaces the Cu</a:t>
            </a:r>
            <a:r>
              <a:rPr lang="en-US" baseline="30000" dirty="0"/>
              <a:t>+2 </a:t>
            </a:r>
            <a:r>
              <a:rPr lang="en-US" dirty="0"/>
              <a:t>ion in the solution</a:t>
            </a:r>
            <a:r>
              <a:rPr lang="en-US" dirty="0" smtClean="0"/>
              <a:t>)</a:t>
            </a:r>
          </a:p>
          <a:p>
            <a:r>
              <a:rPr lang="en-US" dirty="0"/>
              <a:t>Fe + CuCl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FeCl</a:t>
            </a:r>
            <a:r>
              <a:rPr lang="en-US" dirty="0"/>
              <a:t> + Cu</a:t>
            </a:r>
          </a:p>
          <a:p>
            <a:r>
              <a:rPr lang="en-US" dirty="0" smtClean="0"/>
              <a:t>Iron </a:t>
            </a:r>
            <a:r>
              <a:rPr lang="en-US" dirty="0"/>
              <a:t>is more active than copper, so it should be able to replace it in </a:t>
            </a:r>
            <a:r>
              <a:rPr lang="en-US" dirty="0" smtClean="0"/>
              <a:t>solution.</a:t>
            </a:r>
          </a:p>
          <a:p>
            <a:r>
              <a:rPr lang="en-US" dirty="0" smtClean="0"/>
              <a:t>Iron </a:t>
            </a:r>
            <a:r>
              <a:rPr lang="en-US" dirty="0"/>
              <a:t>takes either Fe</a:t>
            </a:r>
            <a:r>
              <a:rPr lang="en-US" baseline="30000" dirty="0"/>
              <a:t>+2 </a:t>
            </a:r>
            <a:r>
              <a:rPr lang="en-US" dirty="0"/>
              <a:t>or Fe</a:t>
            </a:r>
            <a:r>
              <a:rPr lang="en-US" baseline="30000" dirty="0"/>
              <a:t>+3 </a:t>
            </a:r>
            <a:r>
              <a:rPr lang="en-US" dirty="0"/>
              <a:t>charge.  To make it easy, let’s assume Fe</a:t>
            </a:r>
            <a:r>
              <a:rPr lang="en-US" baseline="30000" dirty="0"/>
              <a:t>+2 </a:t>
            </a:r>
            <a:r>
              <a:rPr lang="en-US" dirty="0"/>
              <a:t>is </a:t>
            </a:r>
            <a:r>
              <a:rPr lang="en-US" dirty="0" smtClean="0"/>
              <a:t>created.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____Fe </a:t>
            </a:r>
            <a:r>
              <a:rPr lang="en-US" dirty="0"/>
              <a:t>+ </a:t>
            </a:r>
            <a:r>
              <a:rPr lang="en-US" dirty="0" smtClean="0"/>
              <a:t>____CuCl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_____FeCl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____Cu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02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/>
              <a:t>Lead (II) nitrate and potassium iodide solutions are mixed…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157216" y="3655726"/>
            <a:ext cx="3986784" cy="2980944"/>
          </a:xfrm>
        </p:spPr>
      </p:sp>
      <p:sp>
        <p:nvSpPr>
          <p:cNvPr id="6" name="Rectangle 5"/>
          <p:cNvSpPr/>
          <p:nvPr/>
        </p:nvSpPr>
        <p:spPr>
          <a:xfrm>
            <a:off x="0" y="2163296"/>
            <a:ext cx="5157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Pb</a:t>
            </a:r>
            <a:r>
              <a:rPr lang="en-US" dirty="0"/>
              <a:t>(NO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  + KI </a:t>
            </a:r>
            <a:r>
              <a:rPr lang="en-US" dirty="0">
                <a:sym typeface="Wingdings"/>
              </a:rPr>
              <a:t></a:t>
            </a:r>
            <a:endParaRPr lang="en-US" dirty="0"/>
          </a:p>
          <a:p>
            <a:r>
              <a:rPr lang="en-US" dirty="0"/>
              <a:t>Looks like Double Replacement  </a:t>
            </a:r>
            <a:endParaRPr lang="en-US" dirty="0" smtClean="0"/>
          </a:p>
          <a:p>
            <a:r>
              <a:rPr lang="en-US" dirty="0" smtClean="0"/>
              <a:t>AB </a:t>
            </a:r>
            <a:r>
              <a:rPr lang="en-US" dirty="0"/>
              <a:t>+ </a:t>
            </a:r>
            <a:r>
              <a:rPr lang="en-US" dirty="0" smtClean="0"/>
              <a:t>CD </a:t>
            </a:r>
            <a:r>
              <a:rPr lang="en-US" dirty="0" smtClean="0">
                <a:sym typeface="Wingdings"/>
              </a:rPr>
              <a:t> AD + CB</a:t>
            </a:r>
          </a:p>
          <a:p>
            <a:r>
              <a:rPr lang="en-US" dirty="0" smtClean="0"/>
              <a:t>Lead </a:t>
            </a:r>
            <a:r>
              <a:rPr lang="en-US" dirty="0"/>
              <a:t>will drop the nitrate and try to bond with the iodine.  Potassium will also switch partners</a:t>
            </a:r>
          </a:p>
          <a:p>
            <a:r>
              <a:rPr lang="en-US" dirty="0" err="1"/>
              <a:t>Pb</a:t>
            </a:r>
            <a:r>
              <a:rPr lang="en-US" dirty="0"/>
              <a:t>(NO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  + KI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 PbI</a:t>
            </a:r>
            <a:r>
              <a:rPr lang="en-US" baseline="-25000" dirty="0"/>
              <a:t>2</a:t>
            </a:r>
            <a:r>
              <a:rPr lang="en-US" dirty="0"/>
              <a:t>  + KNO</a:t>
            </a:r>
            <a:r>
              <a:rPr lang="en-US" baseline="-25000" dirty="0"/>
              <a:t>3</a:t>
            </a:r>
            <a:endParaRPr lang="en-US" dirty="0"/>
          </a:p>
          <a:p>
            <a:r>
              <a:rPr lang="en-US" dirty="0"/>
              <a:t>PbI</a:t>
            </a:r>
            <a:r>
              <a:rPr lang="en-US" baseline="-25000" dirty="0"/>
              <a:t>2</a:t>
            </a:r>
            <a:r>
              <a:rPr lang="en-US" dirty="0"/>
              <a:t>  = </a:t>
            </a:r>
            <a:r>
              <a:rPr lang="en-US" b="1" dirty="0"/>
              <a:t>INSOLUBLE</a:t>
            </a:r>
            <a:r>
              <a:rPr lang="en-US" dirty="0"/>
              <a:t>	</a:t>
            </a:r>
            <a:r>
              <a:rPr lang="en-US" dirty="0" smtClean="0"/>
              <a:t>KNO</a:t>
            </a:r>
            <a:r>
              <a:rPr lang="en-US" baseline="-25000" dirty="0" smtClean="0"/>
              <a:t>3 </a:t>
            </a:r>
            <a:r>
              <a:rPr lang="en-US" dirty="0"/>
              <a:t>= Soluble</a:t>
            </a:r>
          </a:p>
          <a:p>
            <a:r>
              <a:rPr lang="en-US" dirty="0"/>
              <a:t>Since one of the products is </a:t>
            </a:r>
            <a:r>
              <a:rPr lang="en-US" u="sng" dirty="0"/>
              <a:t>insoluble</a:t>
            </a:r>
            <a:r>
              <a:rPr lang="en-US" dirty="0"/>
              <a:t>, the reaction will </a:t>
            </a:r>
            <a:r>
              <a:rPr lang="en-US" dirty="0" smtClean="0"/>
              <a:t>occur</a:t>
            </a:r>
          </a:p>
          <a:p>
            <a:endParaRPr lang="en-US" dirty="0"/>
          </a:p>
          <a:p>
            <a:r>
              <a:rPr lang="en-US" dirty="0" smtClean="0"/>
              <a:t>___</a:t>
            </a:r>
            <a:r>
              <a:rPr lang="en-US" dirty="0" err="1" smtClean="0"/>
              <a:t>Pb</a:t>
            </a:r>
            <a:r>
              <a:rPr lang="en-US" dirty="0"/>
              <a:t>(NO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  + </a:t>
            </a:r>
            <a:r>
              <a:rPr lang="en-US" dirty="0" smtClean="0"/>
              <a:t>___KI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 </a:t>
            </a:r>
            <a:r>
              <a:rPr lang="en-US" dirty="0" smtClean="0"/>
              <a:t>___PbI</a:t>
            </a:r>
            <a:r>
              <a:rPr lang="en-US" baseline="-25000" dirty="0" smtClean="0"/>
              <a:t>2</a:t>
            </a:r>
            <a:r>
              <a:rPr lang="en-US" dirty="0" smtClean="0"/>
              <a:t>  </a:t>
            </a:r>
            <a:r>
              <a:rPr lang="en-US" dirty="0"/>
              <a:t>+ </a:t>
            </a:r>
            <a:r>
              <a:rPr lang="en-US" dirty="0" smtClean="0"/>
              <a:t>___KNO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81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6909"/>
            <a:ext cx="8915400" cy="877824"/>
          </a:xfrm>
        </p:spPr>
        <p:txBody>
          <a:bodyPr/>
          <a:lstStyle/>
          <a:p>
            <a:r>
              <a:rPr lang="en-US" dirty="0" smtClean="0"/>
              <a:t>Example Problem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116" y="1308042"/>
            <a:ext cx="8001000" cy="855255"/>
          </a:xfrm>
        </p:spPr>
        <p:txBody>
          <a:bodyPr/>
          <a:lstStyle/>
          <a:p>
            <a:r>
              <a:rPr lang="en-US" dirty="0"/>
              <a:t>Potassium iodide and sodium carbonate solutions are mixed…</a:t>
            </a:r>
          </a:p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157216" y="3655726"/>
            <a:ext cx="3986784" cy="2980944"/>
          </a:xfrm>
        </p:spPr>
      </p:sp>
      <p:sp>
        <p:nvSpPr>
          <p:cNvPr id="6" name="Rectangle 5"/>
          <p:cNvSpPr/>
          <p:nvPr/>
        </p:nvSpPr>
        <p:spPr>
          <a:xfrm>
            <a:off x="0" y="2163296"/>
            <a:ext cx="5157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KI  + Na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>
                <a:sym typeface="Wingdings"/>
              </a:rPr>
              <a:t></a:t>
            </a:r>
            <a:endParaRPr lang="en-US" dirty="0"/>
          </a:p>
          <a:p>
            <a:r>
              <a:rPr lang="en-US" dirty="0"/>
              <a:t>Looks like Double Replacement  </a:t>
            </a:r>
            <a:endParaRPr lang="en-US" dirty="0" smtClean="0"/>
          </a:p>
          <a:p>
            <a:r>
              <a:rPr lang="en-US" dirty="0" smtClean="0"/>
              <a:t>AB </a:t>
            </a:r>
            <a:r>
              <a:rPr lang="en-US" dirty="0"/>
              <a:t>+ CD </a:t>
            </a:r>
            <a:r>
              <a:rPr lang="en-US" dirty="0" smtClean="0">
                <a:sym typeface="Wingdings"/>
              </a:rPr>
              <a:t> AD + CB</a:t>
            </a:r>
            <a:r>
              <a:rPr lang="en-US" dirty="0" smtClean="0"/>
              <a:t>   </a:t>
            </a:r>
          </a:p>
          <a:p>
            <a:r>
              <a:rPr lang="en-US" dirty="0" smtClean="0"/>
              <a:t>Potassium </a:t>
            </a:r>
            <a:r>
              <a:rPr lang="en-US" dirty="0"/>
              <a:t>will drop the iodide ion and try to bond with the carbonate.  Sodium will also switch partners</a:t>
            </a:r>
          </a:p>
          <a:p>
            <a:r>
              <a:rPr lang="en-US" dirty="0"/>
              <a:t>KI  + Na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NaI</a:t>
            </a:r>
            <a:r>
              <a:rPr lang="en-US" dirty="0"/>
              <a:t> + K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endParaRPr lang="en-US" dirty="0"/>
          </a:p>
          <a:p>
            <a:r>
              <a:rPr lang="en-US" dirty="0"/>
              <a:t>Both products </a:t>
            </a:r>
            <a:r>
              <a:rPr lang="en-US" dirty="0" smtClean="0"/>
              <a:t>are soluble </a:t>
            </a:r>
            <a:r>
              <a:rPr lang="en-US" dirty="0"/>
              <a:t>ionic </a:t>
            </a:r>
            <a:r>
              <a:rPr lang="en-US" dirty="0" smtClean="0"/>
              <a:t>compounds.  </a:t>
            </a:r>
            <a:r>
              <a:rPr lang="en-US" dirty="0"/>
              <a:t>No gas was created.  No reaction occurred.</a:t>
            </a:r>
          </a:p>
          <a:p>
            <a:endParaRPr lang="en-US" dirty="0"/>
          </a:p>
          <a:p>
            <a:r>
              <a:rPr lang="en-US" dirty="0" smtClean="0"/>
              <a:t>There is no need to balance it.  The reaction does not occur.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3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154</TotalTime>
  <Words>891</Words>
  <Application>Microsoft Macintosh PowerPoint</Application>
  <PresentationFormat>On-screen Show (4:3)</PresentationFormat>
  <Paragraphs>89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Perception</vt:lpstr>
      <vt:lpstr>Word Problems:   Predicting Products in Single and Double Replacement reactions</vt:lpstr>
      <vt:lpstr>Steps to follow when writing your own equations</vt:lpstr>
      <vt:lpstr>Steps to follow when writing your own equations – Continued</vt:lpstr>
      <vt:lpstr>Steps to follow when writing your own equations – Continued</vt:lpstr>
      <vt:lpstr>Solubility Table:  s= soluble  Ss= slightly soluble  i=insoluble</vt:lpstr>
      <vt:lpstr>Steps to follow when writing your own equations – Continued</vt:lpstr>
      <vt:lpstr>Example Problem 1</vt:lpstr>
      <vt:lpstr>Example Problem 2</vt:lpstr>
      <vt:lpstr>Example Problem 3</vt:lpstr>
      <vt:lpstr>Example Problem 4</vt:lpstr>
      <vt:lpstr>Try these two problems on your own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Problems:  Predicting Products</dc:title>
  <dc:creator>CHRISTOPHER, STERMAN</dc:creator>
  <cp:lastModifiedBy>CHRISTOPHER, STERMAN</cp:lastModifiedBy>
  <cp:revision>18</cp:revision>
  <dcterms:created xsi:type="dcterms:W3CDTF">2012-05-25T17:05:28Z</dcterms:created>
  <dcterms:modified xsi:type="dcterms:W3CDTF">2012-05-31T19:46:40Z</dcterms:modified>
</cp:coreProperties>
</file>